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handoutMasterIdLst>
    <p:handoutMasterId r:id="rId5"/>
  </p:handoutMasterIdLst>
  <p:sldIdLst>
    <p:sldId id="261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1275"/>
    <a:srgbClr val="3162A5"/>
    <a:srgbClr val="98BA00"/>
    <a:srgbClr val="6F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1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ADEBBA-0C9B-4AF6-8216-A563DCA74C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56AFB-7BCC-4833-8892-59AA8EE2E6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7B0FC-C8DB-40F3-B630-0DABDFFE663C}" type="datetimeFigureOut">
              <a:rPr lang="en-FI" smtClean="0"/>
              <a:t>29/10/2020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A72ED-5133-4A18-90B1-BBD2C64781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4E1D9-10EE-4C6F-9FAF-F3A270DA0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FB655-2885-4B8F-9C06-BA1AA755DC1B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99113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D9DFA-5DB1-442F-83AB-206A96C74108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6F7D4-B5BD-4567-97C9-0F8068A78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21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8F022-4F48-4C2C-B96E-7B3930CBA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000" y="1151391"/>
            <a:ext cx="9336416" cy="2387600"/>
          </a:xfrm>
        </p:spPr>
        <p:txBody>
          <a:bodyPr anchor="b">
            <a:noAutofit/>
          </a:bodyPr>
          <a:lstStyle>
            <a:lvl1pPr algn="l">
              <a:lnSpc>
                <a:spcPts val="7000"/>
              </a:lnSpc>
              <a:defRPr sz="5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165F5-0C68-4CC1-B09F-B453EBA54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000" y="3848776"/>
            <a:ext cx="9336416" cy="1655762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="1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C1100-6E28-4CCA-93FF-655AB57B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BD1-DFFD-4293-9A55-E8975CBF7D8C}" type="datetime1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E474C-81EB-43C5-ACDF-4F2219FF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BEEB-43F9-4ABD-BFDF-4ACDA5B3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221238-32D7-8047-8DDA-A1704A3BB8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26" y="426159"/>
            <a:ext cx="1185689" cy="553322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604000" y="3265328"/>
            <a:ext cx="6883200" cy="32739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600AF6F3-A109-4967-A9F8-D9654E4DC4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00456" y="6410453"/>
            <a:ext cx="1152000" cy="25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0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Picture">
    <p:bg>
      <p:bgPr>
        <a:gradFill>
          <a:gsLst>
            <a:gs pos="0">
              <a:srgbClr val="98BA00"/>
            </a:gs>
            <a:gs pos="51000">
              <a:srgbClr val="007572"/>
            </a:gs>
            <a:gs pos="100000">
              <a:schemeClr val="accent2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C1100-6E28-4CCA-93FF-655AB57B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F5FC3339-B476-4510-87A9-F732CA2CD4A5}" type="datetime1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E474C-81EB-43C5-ACDF-4F2219FF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Solwers Plc  |  Name  | 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BEEB-43F9-4ABD-BFDF-4ACDA5B3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25BDB2A-9CFA-4CBE-B83D-40EA5ED329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67710"/>
            <a:ext cx="12204000" cy="53985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9D2CFE-A57B-4FC9-9ACA-4F539A07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457" y="494316"/>
            <a:ext cx="1376687" cy="648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F8594D9B-1AC4-48F0-869D-F83DE6BEEA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invGray">
          <a:xfrm>
            <a:off x="10200456" y="6406338"/>
            <a:ext cx="1146083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990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AB3E-2FD7-4767-9718-09B38A76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61B12-14D5-429B-954E-F3F10837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3CD3-8CB1-43BA-B5E7-AB90BC3DBCA2}" type="datetime1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06E90-25BD-4EF3-8798-CE1ACB12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D0895-51EE-40CC-B674-0F106245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7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75756-5510-4A0F-B790-B167936C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2E5F-1488-490F-AA8F-1DCF1E0725AC}" type="datetime1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6D7E1-D69B-4C23-9581-A8E84D41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575F2-5473-464C-808A-B9DACE9C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45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Starter">
    <p:bg>
      <p:bgPr>
        <a:gradFill>
          <a:gsLst>
            <a:gs pos="0">
              <a:srgbClr val="98BA00"/>
            </a:gs>
            <a:gs pos="51000">
              <a:srgbClr val="007572"/>
            </a:gs>
            <a:gs pos="100000">
              <a:srgbClr val="3162A5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75756-5510-4A0F-B790-B167936C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663F54-6888-490E-BC92-9F490CAFD000}" type="datetime1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6D7E1-D69B-4C23-9581-A8E84D41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Solwers Plc  |  Name  | 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575F2-5473-464C-808A-B9DACE9C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96" y="2678310"/>
            <a:ext cx="3365608" cy="1584176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5F64F3D-FB93-48C0-9F80-F1875803AE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invGray">
          <a:xfrm>
            <a:off x="10571597" y="6411112"/>
            <a:ext cx="1146083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42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Starter">
    <p:bg>
      <p:bgPr>
        <a:gradFill>
          <a:gsLst>
            <a:gs pos="0">
              <a:srgbClr val="98BA00"/>
            </a:gs>
            <a:gs pos="53000">
              <a:srgbClr val="007572"/>
            </a:gs>
            <a:gs pos="100000">
              <a:srgbClr val="EF1275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75756-5510-4A0F-B790-B167936C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663F54-6888-490E-BC92-9F490CAFD000}" type="datetime1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6D7E1-D69B-4C23-9581-A8E84D41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Solwers Plc  |  Name  | 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575F2-5473-464C-808A-B9DACE9C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96" y="2678310"/>
            <a:ext cx="3365608" cy="158417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E0677EF2-100C-48D4-86C9-DC2599A287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invGray">
          <a:xfrm>
            <a:off x="10571597" y="6411112"/>
            <a:ext cx="1146083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59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4_Starter">
    <p:bg>
      <p:bgPr>
        <a:gradFill>
          <a:gsLst>
            <a:gs pos="0">
              <a:srgbClr val="98BA00"/>
            </a:gs>
            <a:gs pos="58000">
              <a:srgbClr val="98BA00"/>
            </a:gs>
            <a:gs pos="100000">
              <a:schemeClr val="bg1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75756-5510-4A0F-B790-B167936C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663F54-6888-490E-BC92-9F490CAFD000}" type="datetime1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6D7E1-D69B-4C23-9581-A8E84D41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 dirty="0" err="1"/>
              <a:t>Solwers</a:t>
            </a:r>
            <a:r>
              <a:rPr lang="en-GB" dirty="0"/>
              <a:t> </a:t>
            </a:r>
            <a:r>
              <a:rPr lang="en-GB" dirty="0" err="1"/>
              <a:t>Plc</a:t>
            </a:r>
            <a:r>
              <a:rPr lang="en-GB" dirty="0"/>
              <a:t>  |  Name  | 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575F2-5473-464C-808A-B9DACE9C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96" y="2678310"/>
            <a:ext cx="3365608" cy="158417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AC8B96FD-21E5-406A-A88D-D4A2EC7CCF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invGray">
          <a:xfrm>
            <a:off x="10571597" y="6411112"/>
            <a:ext cx="1146083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74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549" y="2574057"/>
            <a:ext cx="3678899" cy="173164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75756-5510-4A0F-B790-B167936C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945FBA1-3C06-4DD1-B8B1-EA3BC1D51E2C}" type="datetime1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6D7E1-D69B-4C23-9581-A8E84D41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Solwers Plc  |  Name  | 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575F2-5473-464C-808A-B9DACE9C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7BE060E-ABAB-4CE4-8894-AF940365DCC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9FE6994-3135-4F69-89C5-E32C9ED328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60000" y="6410453"/>
            <a:ext cx="1152000" cy="25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4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E1EB8-6995-4AAB-B181-89A07455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49DB8-AB9E-45A2-84A3-17AA9BE8C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252000">
              <a:buClr>
                <a:srgbClr val="98BA00"/>
              </a:buClr>
              <a:buFont typeface="Wingdings" panose="05000000000000000000" pitchFamily="2" charset="2"/>
              <a:buChar char="§"/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4000" indent="-252000">
              <a:buClr>
                <a:srgbClr val="98BA00"/>
              </a:buClr>
              <a:buFont typeface="Wingdings" panose="05000000000000000000" pitchFamily="2" charset="2"/>
              <a:buChar char="§"/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52000">
              <a:buClr>
                <a:srgbClr val="98BA00"/>
              </a:buClr>
              <a:buFont typeface="Wingdings" panose="05000000000000000000" pitchFamily="2" charset="2"/>
              <a:buChar char="§"/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52000">
              <a:buClr>
                <a:srgbClr val="98BA00"/>
              </a:buClr>
              <a:buFont typeface="Wingdings" panose="05000000000000000000" pitchFamily="2" charset="2"/>
              <a:buChar char="§"/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52000">
              <a:buClr>
                <a:srgbClr val="98BA00"/>
              </a:buClr>
              <a:buFont typeface="Wingdings" panose="05000000000000000000" pitchFamily="2" charset="2"/>
              <a:buChar char="§"/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3F851-399E-4225-B409-6C212FD6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0F2F-028D-4F85-9180-EB0D1F4B5B5C}" type="datetime1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1726A-97EE-4005-8F4C-037444A5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01082" y="6356350"/>
            <a:ext cx="6883150" cy="365125"/>
          </a:xfrm>
        </p:spPr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CCA0-57A6-4954-AC90-046B60822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8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609D-A335-4D5E-A078-AF3D5B072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7410-AC7D-4F8C-BF9C-678DF3A03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998" y="1440000"/>
            <a:ext cx="5364000" cy="4392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 marL="2091150" indent="-285750">
              <a:buFont typeface="Wingdings" panose="05000000000000000000" pitchFamily="2" charset="2"/>
              <a:buChar char="§"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B35E1-E36C-4BBF-B9E7-010BBD9A9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1219" y="1440000"/>
            <a:ext cx="5364000" cy="4392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7247D-D2C2-407C-AA6F-F237A7B8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4A0-38FC-4AD9-8057-1034D454F37A}" type="datetime1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B5DDC-2524-4485-BE7E-38E0AEA0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A8693-DCDF-4A16-817F-677F309B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7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165F5-0C68-4CC1-B09F-B453EBA54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0000" y="1372800"/>
            <a:ext cx="6660000" cy="597125"/>
          </a:xfrm>
        </p:spPr>
        <p:txBody>
          <a:bodyPr>
            <a:norm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buNone/>
              <a:defRPr sz="1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C1100-6E28-4CCA-93FF-655AB57B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EC29741-9D8D-40A7-A801-F5049BC6259D}" type="datetime1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E474C-81EB-43C5-ACDF-4F2219FF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Solwers Plc  |  Name  | 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BEEB-43F9-4ABD-BFDF-4ACDA5B3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F51FBA2-EA09-4BC1-ABD4-F5D15DEB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0" y="333225"/>
            <a:ext cx="6660000" cy="972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25BDB2A-9CFA-4CBE-B83D-40EA5ED329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159999"/>
            <a:ext cx="12204000" cy="4716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B221238-32D7-8047-8DDA-A1704A3BB8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26" y="370937"/>
            <a:ext cx="1770395" cy="82618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98B8549-7904-493C-992A-94D6460A70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0456" y="6410453"/>
            <a:ext cx="1152000" cy="25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727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026F7-F69A-4C37-BE1F-3C0DE3BD9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00" y="1440000"/>
            <a:ext cx="53640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8B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24C45-E9ED-4522-876E-553A54BE5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000" y="2366525"/>
            <a:ext cx="5364000" cy="345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B86B82-1793-4D77-B061-3A55BC2A8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5330" y="1440000"/>
            <a:ext cx="53640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8B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31755-FAB9-4410-9EE6-5ED907F31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5330" y="2366525"/>
            <a:ext cx="5364000" cy="3456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7CD9B-C958-4E9C-9799-B82B0F32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A4B7-DA90-40E0-BE6E-E0FF78CAAC57}" type="datetime1">
              <a:rPr lang="en-GB" smtClean="0"/>
              <a:t>29/10/2020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D8EB6-26B1-4745-A44C-0FB75B524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24EFE-7D19-4FC8-A839-D33BDB3B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BF22AD3-848C-4616-83BF-0251433C5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94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AB3E-2FD7-4767-9718-09B38A76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F61B12-14D5-429B-954E-F3F10837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CA17-959B-4B32-BAFF-2DF88DB069B6}" type="datetime1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06E90-25BD-4EF3-8798-CE1ACB12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D0895-51EE-40CC-B674-0F106245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392DC9B-DDC9-4916-A8EC-5A93E8AB6C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40000"/>
            <a:ext cx="4032250" cy="4391025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FD3315F3-1C1F-4ACA-B2B6-68FCBEF31E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42662" y="1440000"/>
            <a:ext cx="3924000" cy="4391025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0582E15F-BAE9-4EB4-A725-C2D3FACB1D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7074" y="1440000"/>
            <a:ext cx="4032250" cy="4391025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1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and Picture">
    <p:bg>
      <p:bgPr>
        <a:gradFill>
          <a:gsLst>
            <a:gs pos="0">
              <a:srgbClr val="98BA00"/>
            </a:gs>
            <a:gs pos="51000">
              <a:srgbClr val="007572"/>
            </a:gs>
            <a:gs pos="100000">
              <a:schemeClr val="accent2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609D-A335-4D5E-A078-AF3D5B072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1" y="1656000"/>
            <a:ext cx="5616000" cy="972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7410-AC7D-4F8C-BF9C-678DF3A03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000" y="2774647"/>
            <a:ext cx="5616000" cy="307529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  <a:latin typeface="+mn-lt"/>
              </a:defRPr>
            </a:lvl2pPr>
            <a:lvl3pPr>
              <a:defRPr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chemeClr val="bg1"/>
                </a:solidFill>
                <a:latin typeface="+mn-lt"/>
              </a:defRPr>
            </a:lvl4pPr>
            <a:lvl5pPr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7247D-D2C2-407C-AA6F-F237A7B8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DE96045-8A82-4E65-A72A-A4EA14A7923A}" type="datetime1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B5DDC-2524-4485-BE7E-38E0AEA0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en-GB"/>
              <a:t>Solwers Plc  |  Name  |  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A8693-DCDF-4A16-817F-677F309B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C7A6B2A-2B20-4FB3-9DCB-21C0A4CD02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2985" y="0"/>
            <a:ext cx="4968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26" y="298285"/>
            <a:ext cx="1464427" cy="689299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604000" y="3265328"/>
            <a:ext cx="6883200" cy="32739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D08A94-5921-4A68-BEB7-F99FE3F28E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invGray">
          <a:xfrm>
            <a:off x="10200456" y="6406338"/>
            <a:ext cx="1146083" cy="2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3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609D-A335-4D5E-A078-AF3D5B072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1" y="1656000"/>
            <a:ext cx="5616000" cy="972000"/>
          </a:xfrm>
        </p:spPr>
        <p:txBody>
          <a:bodyPr/>
          <a:lstStyle>
            <a:lvl1pPr>
              <a:defRPr>
                <a:solidFill>
                  <a:srgbClr val="98BA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7410-AC7D-4F8C-BF9C-678DF3A03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000" y="2774647"/>
            <a:ext cx="5616000" cy="307529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C7A6B2A-2B20-4FB3-9DCB-21C0A4CD02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2985" y="0"/>
            <a:ext cx="4968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9A896E-8D79-4AEC-ADF5-E8855B2DED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AB221238-32D7-8047-8DDA-A1704A3BB8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26" y="366274"/>
            <a:ext cx="1185689" cy="553322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8604000" y="3265328"/>
            <a:ext cx="6883200" cy="32739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1A0B2C25-515F-4E1B-AA84-D31F814413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00456" y="6410453"/>
            <a:ext cx="1152000" cy="256918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3F267D4-6BCD-4A1C-8588-9B737B59788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04000" y="6356350"/>
            <a:ext cx="792000" cy="365125"/>
          </a:xfrm>
        </p:spPr>
        <p:txBody>
          <a:bodyPr/>
          <a:lstStyle/>
          <a:p>
            <a:fld id="{68BD65B4-7314-4A32-9E11-57AE3E7BE83F}" type="datetime1">
              <a:rPr lang="en-GB" smtClean="0"/>
              <a:t>29/10/2020</a:t>
            </a:fld>
            <a:endParaRPr lang="en-GB"/>
          </a:p>
        </p:txBody>
      </p:sp>
      <p:sp>
        <p:nvSpPr>
          <p:cNvPr id="16" name="Footer Placeholder 8">
            <a:extLst>
              <a:ext uri="{FF2B5EF4-FFF2-40B4-BE49-F238E27FC236}">
                <a16:creationId xmlns:a16="http://schemas.microsoft.com/office/drawing/2014/main" id="{BE35447D-5FAD-45E4-B41F-92AB0FC665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301082" y="6356350"/>
            <a:ext cx="6883149" cy="365125"/>
          </a:xfrm>
        </p:spPr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</p:spTree>
    <p:extLst>
      <p:ext uri="{BB962C8B-B14F-4D97-AF65-F5344CB8AC3E}">
        <p14:creationId xmlns:p14="http://schemas.microsoft.com/office/powerpoint/2010/main" val="170923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and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609D-A335-4D5E-A078-AF3D5B072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1" y="1656000"/>
            <a:ext cx="5400000" cy="972000"/>
          </a:xfrm>
        </p:spPr>
        <p:txBody>
          <a:bodyPr/>
          <a:lstStyle>
            <a:lvl1pPr>
              <a:defRPr>
                <a:solidFill>
                  <a:srgbClr val="98BA00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7410-AC7D-4F8C-BF9C-678DF3A03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000" y="2774647"/>
            <a:ext cx="5400000" cy="307529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C7A6B2A-2B20-4FB3-9DCB-21C0A4CD02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20000" y="1440000"/>
            <a:ext cx="6084000" cy="4392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681A4-1C20-47D2-A60C-65737502D48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BD65B4-7314-4A32-9E11-57AE3E7BE83F}" type="datetime1">
              <a:rPr lang="en-GB" smtClean="0"/>
              <a:t>29/10/2020</a:t>
            </a:fld>
            <a:endParaRPr lang="en-GB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AECBB06-166A-400E-A75B-2D1865DF0D8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9A896E-8D79-4AEC-ADF5-E8855B2DED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B221238-32D7-8047-8DDA-A1704A3BB8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26" y="366274"/>
            <a:ext cx="1185689" cy="55332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E096DDB3-0ACC-49F8-B820-E01E630699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0456" y="6410453"/>
            <a:ext cx="1152000" cy="25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7B0F9D-8E1A-48F3-AF0F-DA26EA75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1" y="333225"/>
            <a:ext cx="9768464" cy="97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ED991-9A98-4127-85B4-4D4D0D597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00" y="1440000"/>
            <a:ext cx="11124000" cy="4392000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F430-DE53-4C8A-960D-8347AA9C7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000" y="6356350"/>
            <a:ext cx="7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B1CFBB5-429A-4208-B347-2F339578ACE6}" type="datetime1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C6645-2E7A-4215-98A3-37BBB93B5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01082" y="6356350"/>
            <a:ext cx="6883149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8637A-04C2-49C8-A020-C6425DB2E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356350"/>
            <a:ext cx="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27BE060E-ABAB-4CE4-8894-AF940365DCC4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B221238-32D7-8047-8DDA-A1704A3BB859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542630"/>
            <a:ext cx="1185689" cy="553322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4946A36-62C0-4BF4-B934-D3CA8B89C204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200456" y="6410453"/>
            <a:ext cx="1152000" cy="25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1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31" r:id="rId13"/>
    <p:sldLayoutId id="2147483729" r:id="rId14"/>
    <p:sldLayoutId id="2147483733" r:id="rId15"/>
    <p:sldLayoutId id="2147483728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rgbClr val="98BA00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000"/>
        </a:spcBef>
        <a:buClr>
          <a:srgbClr val="98BA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  <a:lvl2pPr marL="684000" indent="-252000" algn="l" defTabSz="914400" rtl="0" eaLnBrk="1" latinLnBrk="0" hangingPunct="1">
        <a:lnSpc>
          <a:spcPct val="100000"/>
        </a:lnSpc>
        <a:spcBef>
          <a:spcPts val="0"/>
        </a:spcBef>
        <a:buClr>
          <a:srgbClr val="98BA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52000" algn="l" defTabSz="914400" rtl="0" eaLnBrk="1" latinLnBrk="0" hangingPunct="1">
        <a:lnSpc>
          <a:spcPct val="100000"/>
        </a:lnSpc>
        <a:spcBef>
          <a:spcPts val="0"/>
        </a:spcBef>
        <a:buClr>
          <a:srgbClr val="98BA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52000" algn="l" defTabSz="914400" rtl="0" eaLnBrk="1" latinLnBrk="0" hangingPunct="1">
        <a:lnSpc>
          <a:spcPct val="100000"/>
        </a:lnSpc>
        <a:spcBef>
          <a:spcPts val="0"/>
        </a:spcBef>
        <a:buClr>
          <a:srgbClr val="98BA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52000" algn="l" defTabSz="914400" rtl="0" eaLnBrk="1" latinLnBrk="0" hangingPunct="1">
        <a:lnSpc>
          <a:spcPct val="100000"/>
        </a:lnSpc>
        <a:spcBef>
          <a:spcPts val="0"/>
        </a:spcBef>
        <a:buClr>
          <a:srgbClr val="98BA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Kasavuorentien pysäköinti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Kustannusarvio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BD1-DFFD-4293-9A55-E8975CBF7D8C}" type="datetime1">
              <a:rPr lang="en-GB" smtClean="0"/>
              <a:t>29/10/2020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6C8C7E-91F0-41C5-88C8-75D2001BA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542ADC-4F2D-436B-BB82-B6B5108E4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8377" y="1310672"/>
            <a:ext cx="3503770" cy="4392000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/>
              <a:t>Vaihtoehto 1</a:t>
            </a:r>
          </a:p>
          <a:p>
            <a:r>
              <a:rPr lang="fi-FI" sz="1400" dirty="0"/>
              <a:t>Pysäköintitaskut rakennetaan kadun länsipuolelle </a:t>
            </a:r>
          </a:p>
          <a:p>
            <a:pPr lvl="1"/>
            <a:r>
              <a:rPr lang="fi-FI" sz="1200" dirty="0"/>
              <a:t>Yhteensä 9 pysäköintipaikkaa kolmessa paikassa</a:t>
            </a:r>
          </a:p>
          <a:p>
            <a:r>
              <a:rPr lang="fi-FI" sz="1400" dirty="0"/>
              <a:t>Reunakivi lisätään koko suunnitteluosuudelle kadun länsipuolelle</a:t>
            </a:r>
          </a:p>
          <a:p>
            <a:endParaRPr lang="fi-FI" sz="1400" dirty="0"/>
          </a:p>
          <a:p>
            <a:r>
              <a:rPr lang="fi-FI" sz="1400" dirty="0"/>
              <a:t>KUSTANNUSARVIO</a:t>
            </a:r>
          </a:p>
          <a:p>
            <a:pPr lvl="1">
              <a:lnSpc>
                <a:spcPct val="150000"/>
              </a:lnSpc>
            </a:pPr>
            <a:r>
              <a:rPr lang="fi-FI" sz="1200" dirty="0"/>
              <a:t>55 000 e</a:t>
            </a:r>
          </a:p>
          <a:p>
            <a:endParaRPr lang="fi-FI" sz="1400" dirty="0"/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endParaRPr lang="fi-FI" sz="1400" dirty="0"/>
          </a:p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0D301D-A2B4-4C0F-A609-223F46AD2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4A0-38FC-4AD9-8057-1034D454F37A}" type="datetime1">
              <a:rPr lang="en-GB" smtClean="0"/>
              <a:t>29/10/2020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EE7288B-4459-4F5C-BF54-AF342241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Finnmap</a:t>
            </a:r>
            <a:r>
              <a:rPr lang="en-GB" dirty="0"/>
              <a:t> Infra  |  Name  |  Event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E2362F-50E8-4F19-99E3-8CB27B9D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060E-ABAB-4CE4-8894-AF940365DCC4}" type="slidenum">
              <a:rPr lang="en-GB" smtClean="0"/>
              <a:t>2</a:t>
            </a:fld>
            <a:endParaRPr lang="en-GB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30483B24-8083-4A0E-989B-415D312FB35E}"/>
              </a:ext>
            </a:extLst>
          </p:cNvPr>
          <p:cNvSpPr txBox="1">
            <a:spLocks/>
          </p:cNvSpPr>
          <p:nvPr/>
        </p:nvSpPr>
        <p:spPr>
          <a:xfrm>
            <a:off x="5807968" y="1339297"/>
            <a:ext cx="3503770" cy="4392000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98BA0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4000" indent="-25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8BA00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5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8BA00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5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8BA00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91150" indent="-2857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98BA00"/>
              </a:buClr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52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fi-FI" dirty="0"/>
              <a:t>Vaihtoehto 2</a:t>
            </a:r>
          </a:p>
          <a:p>
            <a:r>
              <a:rPr lang="fi-FI" sz="1400" dirty="0"/>
              <a:t>Pysäköintitaskut rakennetaan kadun länsipuolelle </a:t>
            </a:r>
          </a:p>
          <a:p>
            <a:pPr lvl="1"/>
            <a:r>
              <a:rPr lang="fi-FI" sz="1200" dirty="0"/>
              <a:t>Yhteensä 9 pysäköintipaikkaa kolmessa paikassa</a:t>
            </a:r>
          </a:p>
          <a:p>
            <a:r>
              <a:rPr lang="fi-FI" sz="1400" dirty="0"/>
              <a:t>Reunakivi lisätään vain pysäköintitaskujen kohdalle</a:t>
            </a:r>
          </a:p>
          <a:p>
            <a:endParaRPr lang="fi-FI" sz="1400" dirty="0"/>
          </a:p>
          <a:p>
            <a:r>
              <a:rPr lang="fi-FI" sz="1400" dirty="0"/>
              <a:t>KUSTANNUSARVIO</a:t>
            </a:r>
          </a:p>
          <a:p>
            <a:pPr lvl="1">
              <a:lnSpc>
                <a:spcPct val="150000"/>
              </a:lnSpc>
            </a:pPr>
            <a:r>
              <a:rPr lang="fi-FI" sz="1200" dirty="0"/>
              <a:t>35 000 e</a:t>
            </a:r>
          </a:p>
          <a:p>
            <a:endParaRPr lang="fi-FI" sz="1400" dirty="0"/>
          </a:p>
          <a:p>
            <a:pPr marL="0" indent="0">
              <a:buFont typeface="Wingdings" panose="05000000000000000000" pitchFamily="2" charset="2"/>
              <a:buNone/>
            </a:pPr>
            <a:endParaRPr lang="fi-FI" sz="1400" dirty="0"/>
          </a:p>
          <a:p>
            <a:pPr marL="0" indent="0">
              <a:buFont typeface="Wingdings" panose="05000000000000000000" pitchFamily="2" charset="2"/>
              <a:buNone/>
            </a:pPr>
            <a:endParaRPr lang="fi-FI" sz="1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2248533"/>
      </p:ext>
    </p:extLst>
  </p:cSld>
  <p:clrMapOvr>
    <a:masterClrMapping/>
  </p:clrMapOvr>
</p:sld>
</file>

<file path=ppt/theme/theme1.xml><?xml version="1.0" encoding="utf-8"?>
<a:theme xmlns:a="http://schemas.openxmlformats.org/drawingml/2006/main" name="Solwers">
  <a:themeElements>
    <a:clrScheme name="Custom 2">
      <a:dk1>
        <a:sysClr val="windowText" lastClr="000000"/>
      </a:dk1>
      <a:lt1>
        <a:sysClr val="window" lastClr="FFFFFF"/>
      </a:lt1>
      <a:dk2>
        <a:srgbClr val="4B4B4B"/>
      </a:dk2>
      <a:lt2>
        <a:srgbClr val="E7E6E6"/>
      </a:lt2>
      <a:accent1>
        <a:srgbClr val="98BA00"/>
      </a:accent1>
      <a:accent2>
        <a:srgbClr val="3660AA"/>
      </a:accent2>
      <a:accent3>
        <a:srgbClr val="4B4B4B"/>
      </a:accent3>
      <a:accent4>
        <a:srgbClr val="FDB933"/>
      </a:accent4>
      <a:accent5>
        <a:srgbClr val="973C37"/>
      </a:accent5>
      <a:accent6>
        <a:srgbClr val="AA9E8F"/>
      </a:accent6>
      <a:hlink>
        <a:srgbClr val="3660AA"/>
      </a:hlink>
      <a:folHlink>
        <a:srgbClr val="973C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accent1"/>
            </a:gs>
            <a:gs pos="51000">
              <a:srgbClr val="007572"/>
            </a:gs>
            <a:gs pos="100000">
              <a:schemeClr val="accent2"/>
            </a:gs>
          </a:gsLst>
          <a:lin ang="1200000" scaled="0"/>
        </a:gradFill>
        <a:ln>
          <a:solidFill>
            <a:srgbClr val="007572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01C04A5-3F53-4360-8976-FA5723980745}" vid="{2F06ACD6-F6A3-4D7B-ACFF-1BFE1CDA40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FMI Presentation template</Template>
  <TotalTime>761</TotalTime>
  <Words>61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Wingdings</vt:lpstr>
      <vt:lpstr>Solwers</vt:lpstr>
      <vt:lpstr>Kasavuorentien pysäköinti</vt:lpstr>
      <vt:lpstr>Yhteenveto</vt:lpstr>
    </vt:vector>
  </TitlesOfParts>
  <Company>Finnmap Infra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Emilia Taskinen</dc:creator>
  <cp:lastModifiedBy>Taneli Nissinen</cp:lastModifiedBy>
  <cp:revision>27</cp:revision>
  <dcterms:created xsi:type="dcterms:W3CDTF">2020-10-26T07:34:49Z</dcterms:created>
  <dcterms:modified xsi:type="dcterms:W3CDTF">2020-10-29T14:12:41Z</dcterms:modified>
</cp:coreProperties>
</file>